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9" r:id="rId2"/>
    <p:sldId id="290" r:id="rId3"/>
    <p:sldId id="291" r:id="rId4"/>
    <p:sldId id="305" r:id="rId5"/>
    <p:sldId id="306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F6"/>
    <a:srgbClr val="282E1B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>
        <p:scale>
          <a:sx n="98" d="100"/>
          <a:sy n="98" d="100"/>
        </p:scale>
        <p:origin x="46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D92B0-3359-4217-BA3D-A21FEB307025}" type="datetimeFigureOut">
              <a:rPr lang="da-DK" smtClean="0"/>
              <a:t>12-03-2017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0BB95-4006-4064-B7A8-00A95682D75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5219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i master</a:t>
            </a:r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94" y="196421"/>
            <a:ext cx="1800000" cy="215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5151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fsnitsoversk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redigere i master</a:t>
            </a:r>
          </a:p>
        </p:txBody>
      </p:sp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94" y="196421"/>
            <a:ext cx="1800000" cy="215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4750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4630" y="857307"/>
            <a:ext cx="10515600" cy="833381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14630" y="1825625"/>
            <a:ext cx="10515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6" name="Billed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7" t="30195" r="15384" b="35356"/>
          <a:stretch/>
        </p:blipFill>
        <p:spPr>
          <a:xfrm>
            <a:off x="131828" y="71380"/>
            <a:ext cx="1977057" cy="70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0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94" y="196421"/>
            <a:ext cx="1800000" cy="215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38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4630" y="857307"/>
            <a:ext cx="10639170" cy="83338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714630" y="1825625"/>
            <a:ext cx="5181600" cy="4351338"/>
          </a:xfrm>
        </p:spPr>
        <p:txBody>
          <a:bodyPr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7" t="30195" r="15384" b="35356"/>
          <a:stretch/>
        </p:blipFill>
        <p:spPr>
          <a:xfrm>
            <a:off x="131828" y="71380"/>
            <a:ext cx="1977057" cy="70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36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7980" y="513409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07980" y="182944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707980" y="2653359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040392" y="182944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040392" y="2653359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7" t="30195" r="15384" b="35356"/>
          <a:stretch/>
        </p:blipFill>
        <p:spPr>
          <a:xfrm>
            <a:off x="131828" y="71380"/>
            <a:ext cx="1977057" cy="70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02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4630" y="857307"/>
            <a:ext cx="10515600" cy="833381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7" t="30195" r="15384" b="35356"/>
          <a:stretch/>
        </p:blipFill>
        <p:spPr>
          <a:xfrm>
            <a:off x="131828" y="71380"/>
            <a:ext cx="1977057" cy="70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55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714630" y="857307"/>
            <a:ext cx="10515600" cy="833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1463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47999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000"/>
            <a:ext cx="12192000" cy="8128000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Indstillinger de Nationale hjortevildtgrupper</a:t>
            </a:r>
          </a:p>
        </p:txBody>
      </p:sp>
    </p:spTree>
    <p:extLst>
      <p:ext uri="{BB962C8B-B14F-4D97-AF65-F5344CB8AC3E}">
        <p14:creationId xmlns:p14="http://schemas.microsoft.com/office/powerpoint/2010/main" val="1985275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4630" y="628707"/>
            <a:ext cx="10515600" cy="833381"/>
          </a:xfrm>
        </p:spPr>
        <p:txBody>
          <a:bodyPr/>
          <a:lstStyle/>
          <a:p>
            <a:r>
              <a:rPr lang="da-DK" b="1" dirty="0"/>
              <a:t>Sydjylland</a:t>
            </a: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936917"/>
              </p:ext>
            </p:extLst>
          </p:nvPr>
        </p:nvGraphicFramePr>
        <p:xfrm>
          <a:off x="922385" y="1419791"/>
          <a:ext cx="10025720" cy="185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809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80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25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680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7531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667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66700">
                  <a:extLst>
                    <a:ext uri="{9D8B030D-6E8A-4147-A177-3AD203B41FA5}">
                      <a16:colId xmlns="" xmlns:a16="http://schemas.microsoft.com/office/drawing/2014/main" val="1224650352"/>
                    </a:ext>
                  </a:extLst>
                </a:gridCol>
                <a:gridCol w="27214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27214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1162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281212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281212">
                  <a:extLst>
                    <a:ext uri="{9D8B030D-6E8A-4147-A177-3AD203B41FA5}">
                      <a16:colId xmlns="" xmlns:a16="http://schemas.microsoft.com/office/drawing/2014/main" val="2302482043"/>
                    </a:ext>
                  </a:extLst>
                </a:gridCol>
                <a:gridCol w="566057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44286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515262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a-DK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err="1"/>
                        <a:t>Apr</a:t>
                      </a:r>
                      <a:endParaRPr lang="da-DK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/>
                        <a:t>Maj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/>
                        <a:t>Jun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/>
                        <a:t>Jul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err="1"/>
                        <a:t>Aug</a:t>
                      </a:r>
                      <a:endParaRPr lang="da-DK" sz="1400" b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a-DK" sz="1400" b="0" dirty="0" err="1"/>
                        <a:t>Sep</a:t>
                      </a:r>
                      <a:endParaRPr lang="da-DK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a-DK" sz="1400" b="0" dirty="0" err="1"/>
                        <a:t>Okt</a:t>
                      </a:r>
                      <a:endParaRPr lang="da-DK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err="1"/>
                        <a:t>Nov</a:t>
                      </a:r>
                      <a:endParaRPr lang="da-DK" sz="1400" b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a-DK" sz="1400" b="0" dirty="0" err="1"/>
                        <a:t>Dec</a:t>
                      </a:r>
                      <a:endParaRPr lang="da-DK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/>
                        <a:t>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err="1"/>
                        <a:t>Feb</a:t>
                      </a:r>
                      <a:endParaRPr lang="da-DK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/>
                        <a:t>Mar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Kalv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a-DK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a-DK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a-DK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a-DK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a-DK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a-DK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Hind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Spidshjort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Hjort ældre</a:t>
                      </a:r>
                      <a:r>
                        <a:rPr lang="da-DK" baseline="0" dirty="0"/>
                        <a:t> end spidshjort</a:t>
                      </a:r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kstfelt 4"/>
          <p:cNvSpPr txBox="1"/>
          <p:nvPr/>
        </p:nvSpPr>
        <p:spPr>
          <a:xfrm>
            <a:off x="922385" y="3726521"/>
            <a:ext cx="6980828" cy="33855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a-DK" sz="1600" b="1" dirty="0"/>
              <a:t>Der er i regi af gruppen videregivet to lokale forsøgsønsker</a:t>
            </a:r>
            <a:endParaRPr lang="da-DK" sz="1100" dirty="0"/>
          </a:p>
        </p:txBody>
      </p:sp>
    </p:spTree>
    <p:extLst>
      <p:ext uri="{BB962C8B-B14F-4D97-AF65-F5344CB8AC3E}">
        <p14:creationId xmlns:p14="http://schemas.microsoft.com/office/powerpoint/2010/main" val="2230860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4630" y="605847"/>
            <a:ext cx="10515600" cy="833381"/>
          </a:xfrm>
        </p:spPr>
        <p:txBody>
          <a:bodyPr/>
          <a:lstStyle/>
          <a:p>
            <a:r>
              <a:rPr lang="da-DK" b="1" dirty="0"/>
              <a:t>Sønderjylland (Ikke jagttid på Rømø)</a:t>
            </a: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111377"/>
              </p:ext>
            </p:extLst>
          </p:nvPr>
        </p:nvGraphicFramePr>
        <p:xfrm>
          <a:off x="922385" y="1419791"/>
          <a:ext cx="10025720" cy="1849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809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80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25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680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7531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667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66700">
                  <a:extLst>
                    <a:ext uri="{9D8B030D-6E8A-4147-A177-3AD203B41FA5}">
                      <a16:colId xmlns="" xmlns:a16="http://schemas.microsoft.com/office/drawing/2014/main" val="2979119009"/>
                    </a:ext>
                  </a:extLst>
                </a:gridCol>
                <a:gridCol w="27214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27214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1162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62424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66057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44286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515262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a-DK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err="1"/>
                        <a:t>Apr</a:t>
                      </a:r>
                      <a:endParaRPr lang="da-DK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/>
                        <a:t>Maj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/>
                        <a:t>Jun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/>
                        <a:t>Jul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err="1"/>
                        <a:t>Aug</a:t>
                      </a:r>
                      <a:endParaRPr lang="da-DK" sz="1400" b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a-DK" sz="1400" b="0" dirty="0" err="1"/>
                        <a:t>Sep</a:t>
                      </a:r>
                      <a:endParaRPr lang="da-DK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a-DK" sz="1400" b="0" dirty="0" err="1"/>
                        <a:t>Okt</a:t>
                      </a:r>
                      <a:endParaRPr lang="da-DK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err="1"/>
                        <a:t>Nov</a:t>
                      </a:r>
                      <a:endParaRPr lang="da-DK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err="1"/>
                        <a:t>Dec</a:t>
                      </a:r>
                      <a:endParaRPr lang="da-DK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/>
                        <a:t>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err="1"/>
                        <a:t>Feb</a:t>
                      </a:r>
                      <a:endParaRPr lang="da-DK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/>
                        <a:t>Mar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a-DK" dirty="0"/>
                        <a:t>Kalv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a-DK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a-DK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a-DK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a-DK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a-DK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a-DK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Hind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Spidshjort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Hjort ældre</a:t>
                      </a:r>
                      <a:r>
                        <a:rPr lang="da-DK" baseline="0" dirty="0"/>
                        <a:t> end spidshjort</a:t>
                      </a:r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kstfelt 12"/>
          <p:cNvSpPr txBox="1"/>
          <p:nvPr/>
        </p:nvSpPr>
        <p:spPr>
          <a:xfrm>
            <a:off x="922385" y="3744301"/>
            <a:ext cx="10025720" cy="33855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a-DK" sz="1600" b="1" dirty="0"/>
              <a:t>Ønsket om placering af jagttid i september kommer ikke fra en enstemmig gruppe.</a:t>
            </a:r>
            <a:endParaRPr lang="da-DK" sz="1100" dirty="0"/>
          </a:p>
        </p:txBody>
      </p:sp>
    </p:spTree>
    <p:extLst>
      <p:ext uri="{BB962C8B-B14F-4D97-AF65-F5344CB8AC3E}">
        <p14:creationId xmlns:p14="http://schemas.microsoft.com/office/powerpoint/2010/main" val="1995180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4630" y="617277"/>
            <a:ext cx="10515600" cy="833381"/>
          </a:xfrm>
        </p:spPr>
        <p:txBody>
          <a:bodyPr/>
          <a:lstStyle/>
          <a:p>
            <a:r>
              <a:rPr lang="da-DK" b="1" dirty="0"/>
              <a:t>Vest- og Sydsjælland</a:t>
            </a: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231345"/>
              </p:ext>
            </p:extLst>
          </p:nvPr>
        </p:nvGraphicFramePr>
        <p:xfrm>
          <a:off x="922385" y="1419791"/>
          <a:ext cx="10025720" cy="185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809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80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25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680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7531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334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7397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27030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25581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255814">
                  <a:extLst>
                    <a:ext uri="{9D8B030D-6E8A-4147-A177-3AD203B41FA5}">
                      <a16:colId xmlns="" xmlns:a16="http://schemas.microsoft.com/office/drawing/2014/main" val="420367322"/>
                    </a:ext>
                  </a:extLst>
                </a:gridCol>
                <a:gridCol w="562424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66057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44286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515262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a-DK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err="1"/>
                        <a:t>Apr</a:t>
                      </a:r>
                      <a:endParaRPr lang="da-DK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/>
                        <a:t>Maj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/>
                        <a:t>Jun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/>
                        <a:t>Jul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err="1"/>
                        <a:t>Aug</a:t>
                      </a:r>
                      <a:endParaRPr lang="da-DK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err="1"/>
                        <a:t>Sep</a:t>
                      </a:r>
                      <a:endParaRPr lang="da-DK" sz="1400" b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a-DK" sz="1400" b="0" dirty="0" err="1"/>
                        <a:t>Okt</a:t>
                      </a:r>
                      <a:endParaRPr lang="da-DK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a-DK" sz="1400" b="0" dirty="0" err="1"/>
                        <a:t>Nov</a:t>
                      </a:r>
                      <a:endParaRPr lang="da-DK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err="1"/>
                        <a:t>Dec</a:t>
                      </a:r>
                      <a:endParaRPr lang="da-DK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/>
                        <a:t>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err="1"/>
                        <a:t>Feb</a:t>
                      </a:r>
                      <a:endParaRPr lang="da-DK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/>
                        <a:t>Mar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Kalv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a-DK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a-DK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a-DK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a-DK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a-DK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a-DK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Hind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Spidshjort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Hjort ældre</a:t>
                      </a:r>
                      <a:r>
                        <a:rPr lang="da-DK" baseline="0" dirty="0"/>
                        <a:t> end spidshjort</a:t>
                      </a:r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3833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Nordsjælland</a:t>
            </a: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974655"/>
              </p:ext>
            </p:extLst>
          </p:nvPr>
        </p:nvGraphicFramePr>
        <p:xfrm>
          <a:off x="922385" y="1419791"/>
          <a:ext cx="10004720" cy="185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809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80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25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680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7531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334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5114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27214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1162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62424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66057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44286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515262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a-DK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err="1"/>
                        <a:t>Apr</a:t>
                      </a:r>
                      <a:endParaRPr lang="da-DK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/>
                        <a:t>Maj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/>
                        <a:t>Jun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/>
                        <a:t>Jul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err="1"/>
                        <a:t>Aug</a:t>
                      </a:r>
                      <a:endParaRPr lang="da-DK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err="1"/>
                        <a:t>Sep</a:t>
                      </a:r>
                      <a:endParaRPr lang="da-DK" sz="1400" b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a-DK" sz="1400" b="0" dirty="0" err="1"/>
                        <a:t>Okt</a:t>
                      </a:r>
                      <a:endParaRPr lang="da-DK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err="1"/>
                        <a:t>Nov</a:t>
                      </a:r>
                      <a:endParaRPr lang="da-DK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err="1"/>
                        <a:t>Dec</a:t>
                      </a:r>
                      <a:endParaRPr lang="da-DK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/>
                        <a:t>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err="1"/>
                        <a:t>Feb</a:t>
                      </a:r>
                      <a:endParaRPr lang="da-DK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/>
                        <a:t>Mar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Kalv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a-DK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a-DK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a-DK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a-DK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a-DK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a-DK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Hind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Spidshjort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Hjort ældre</a:t>
                      </a:r>
                      <a:r>
                        <a:rPr lang="da-DK" baseline="0" dirty="0"/>
                        <a:t> end spidshjort</a:t>
                      </a:r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kstfelt 4"/>
          <p:cNvSpPr txBox="1"/>
          <p:nvPr/>
        </p:nvSpPr>
        <p:spPr>
          <a:xfrm>
            <a:off x="922385" y="3680708"/>
            <a:ext cx="10004720" cy="830997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a-DK" sz="1600" b="1" dirty="0"/>
              <a:t>Gruppen ønsker forsøg med sprossefredning.</a:t>
            </a:r>
          </a:p>
          <a:p>
            <a:r>
              <a:rPr lang="da-DK" sz="1600" b="1" dirty="0"/>
              <a:t>Imødekommet ønsket om sprossefredning ikke reduceres jagttid på hjort ældre end spidshjort til 16/10 – 15/11 </a:t>
            </a:r>
          </a:p>
        </p:txBody>
      </p:sp>
    </p:spTree>
    <p:extLst>
      <p:ext uri="{BB962C8B-B14F-4D97-AF65-F5344CB8AC3E}">
        <p14:creationId xmlns:p14="http://schemas.microsoft.com/office/powerpoint/2010/main" val="3985494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Ministerens model</a:t>
            </a: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479942"/>
              </p:ext>
            </p:extLst>
          </p:nvPr>
        </p:nvGraphicFramePr>
        <p:xfrm>
          <a:off x="922385" y="1569080"/>
          <a:ext cx="10025720" cy="2595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809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80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25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680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7531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334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7214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27214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1162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62424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66057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44286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515262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a-DK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err="1"/>
                        <a:t>Apr</a:t>
                      </a:r>
                      <a:endParaRPr lang="da-DK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/>
                        <a:t>Maj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/>
                        <a:t>Jun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/>
                        <a:t>Jul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err="1"/>
                        <a:t>Aug</a:t>
                      </a:r>
                      <a:endParaRPr lang="da-DK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err="1"/>
                        <a:t>Sep</a:t>
                      </a:r>
                      <a:endParaRPr lang="da-DK" sz="1400" b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a-DK" sz="1400" b="0" dirty="0" err="1"/>
                        <a:t>Okt</a:t>
                      </a:r>
                      <a:endParaRPr lang="da-DK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err="1"/>
                        <a:t>Nov</a:t>
                      </a:r>
                      <a:endParaRPr lang="da-DK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err="1"/>
                        <a:t>Dec</a:t>
                      </a:r>
                      <a:endParaRPr lang="da-DK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/>
                        <a:t>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err="1"/>
                        <a:t>Feb</a:t>
                      </a:r>
                      <a:endParaRPr lang="da-DK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/>
                        <a:t>Mar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Kalv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Hind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Spidshjort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Hjort ældre</a:t>
                      </a:r>
                      <a:r>
                        <a:rPr lang="da-DK" baseline="0" dirty="0"/>
                        <a:t> end spidshjort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Mulighed for at placere to</a:t>
                      </a:r>
                      <a:r>
                        <a:rPr lang="da-DK" baseline="0" dirty="0"/>
                        <a:t> uger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kstfelt 3"/>
          <p:cNvSpPr txBox="1"/>
          <p:nvPr/>
        </p:nvSpPr>
        <p:spPr>
          <a:xfrm>
            <a:off x="915197" y="4430267"/>
            <a:ext cx="3418610" cy="67710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a-DK" sz="1600" b="1" dirty="0"/>
              <a:t>Regionale jagttider</a:t>
            </a:r>
          </a:p>
          <a:p>
            <a:r>
              <a:rPr lang="da-DK" sz="1100" dirty="0"/>
              <a:t>Regional hjortevildtgruppe kan indskrænke jagttiden.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4477416" y="4430267"/>
            <a:ext cx="3418609" cy="186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a-DK" sz="1600" b="1" dirty="0"/>
              <a:t>Fodring</a:t>
            </a:r>
          </a:p>
          <a:p>
            <a:r>
              <a:rPr lang="da-DK" sz="1100" dirty="0"/>
              <a:t>Forbud mod fodring af vildt med jagt for øje. Vildt må ikke beskydes på jorden eller på vandet i umiddelbart nærhed af foderplads.</a:t>
            </a:r>
          </a:p>
          <a:p>
            <a:pPr algn="ctr"/>
            <a:r>
              <a:rPr lang="da-DK" sz="1100" dirty="0"/>
              <a:t>(Nuværende lovgivning)</a:t>
            </a:r>
          </a:p>
          <a:p>
            <a:r>
              <a:rPr lang="da-DK" sz="1100" dirty="0"/>
              <a:t>Forbud imod fodring med valset korn og kraftfoder.</a:t>
            </a:r>
          </a:p>
          <a:p>
            <a:pPr algn="ctr"/>
            <a:r>
              <a:rPr lang="da-DK" sz="1100" dirty="0"/>
              <a:t>(Kræver lovændring)</a:t>
            </a:r>
          </a:p>
          <a:p>
            <a:r>
              <a:rPr lang="da-DK" sz="1100" dirty="0"/>
              <a:t> Indføjelse af afstandskrav på 130 m. til skydetårn og 130 m. til nabo fra foderplads ved udlejning af jagten.</a:t>
            </a:r>
          </a:p>
          <a:p>
            <a:pPr algn="ctr"/>
            <a:r>
              <a:rPr lang="da-DK" sz="1100" dirty="0"/>
              <a:t>(Kræver lovændring)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8039635" y="4419470"/>
            <a:ext cx="3418609" cy="67710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a-DK" sz="1600" b="1" dirty="0"/>
              <a:t>Indrapportering</a:t>
            </a:r>
          </a:p>
          <a:p>
            <a:r>
              <a:rPr lang="da-DK" sz="1100" dirty="0"/>
              <a:t>Krav om køn i vildtudbyttestatistik</a:t>
            </a:r>
          </a:p>
          <a:p>
            <a:r>
              <a:rPr lang="da-DK" sz="1100" dirty="0"/>
              <a:t>Frivillig kæbeindsamling</a:t>
            </a:r>
          </a:p>
        </p:txBody>
      </p:sp>
      <p:sp>
        <p:nvSpPr>
          <p:cNvPr id="8" name="Tekstfelt 7"/>
          <p:cNvSpPr txBox="1"/>
          <p:nvPr/>
        </p:nvSpPr>
        <p:spPr>
          <a:xfrm>
            <a:off x="8039634" y="5231137"/>
            <a:ext cx="3418609" cy="50783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a-DK" sz="1600" b="1" dirty="0"/>
              <a:t>Forsøg</a:t>
            </a:r>
          </a:p>
          <a:p>
            <a:r>
              <a:rPr lang="da-DK" sz="1100" dirty="0"/>
              <a:t>Mulighed for forsøg</a:t>
            </a:r>
          </a:p>
        </p:txBody>
      </p:sp>
      <p:sp>
        <p:nvSpPr>
          <p:cNvPr id="13" name="Tekstfelt 12"/>
          <p:cNvSpPr txBox="1"/>
          <p:nvPr/>
        </p:nvSpPr>
        <p:spPr>
          <a:xfrm>
            <a:off x="915196" y="5146498"/>
            <a:ext cx="3418609" cy="67710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a-DK" sz="1600" b="1" dirty="0"/>
              <a:t>Drivjagt</a:t>
            </a:r>
          </a:p>
          <a:p>
            <a:r>
              <a:rPr lang="da-DK" sz="1100" dirty="0"/>
              <a:t>Forbud mod driv og trykjagt på kronvildt i perioden</a:t>
            </a:r>
          </a:p>
          <a:p>
            <a:r>
              <a:rPr lang="da-DK" sz="1100" dirty="0"/>
              <a:t>1. September til 15. oktober  (Kræver lovændring)</a:t>
            </a:r>
          </a:p>
        </p:txBody>
      </p:sp>
    </p:spTree>
    <p:extLst>
      <p:ext uri="{BB962C8B-B14F-4D97-AF65-F5344CB8AC3E}">
        <p14:creationId xmlns:p14="http://schemas.microsoft.com/office/powerpoint/2010/main" val="779387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4630" y="617277"/>
            <a:ext cx="10515600" cy="833381"/>
          </a:xfrm>
        </p:spPr>
        <p:txBody>
          <a:bodyPr/>
          <a:lstStyle/>
          <a:p>
            <a:r>
              <a:rPr lang="da-DK" b="1" dirty="0"/>
              <a:t>Nordjylland Vest for Hirtshalsmotorvejen</a:t>
            </a: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586849"/>
              </p:ext>
            </p:extLst>
          </p:nvPr>
        </p:nvGraphicFramePr>
        <p:xfrm>
          <a:off x="922385" y="1419791"/>
          <a:ext cx="10025720" cy="185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809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80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25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680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7531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334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7214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27214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1162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62424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66057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44286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515262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a-DK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err="1"/>
                        <a:t>Apr</a:t>
                      </a:r>
                      <a:endParaRPr lang="da-DK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/>
                        <a:t>Maj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/>
                        <a:t>Jun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/>
                        <a:t>Jul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err="1"/>
                        <a:t>Aug</a:t>
                      </a:r>
                      <a:endParaRPr lang="da-DK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err="1"/>
                        <a:t>Sep</a:t>
                      </a:r>
                      <a:endParaRPr lang="da-DK" sz="1400" b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a-DK" sz="1400" b="0" dirty="0" err="1"/>
                        <a:t>Okt</a:t>
                      </a:r>
                      <a:endParaRPr lang="da-DK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err="1"/>
                        <a:t>Nov</a:t>
                      </a:r>
                      <a:endParaRPr lang="da-DK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err="1"/>
                        <a:t>Dec</a:t>
                      </a:r>
                      <a:endParaRPr lang="da-DK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/>
                        <a:t>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err="1"/>
                        <a:t>Feb</a:t>
                      </a:r>
                      <a:endParaRPr lang="da-DK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/>
                        <a:t>Mar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Kalv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a-DK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a-DK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a-DK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a-DK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a-DK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a-DK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Hind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Spidshjort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Hjort ældre</a:t>
                      </a:r>
                      <a:r>
                        <a:rPr lang="da-DK" baseline="0" dirty="0"/>
                        <a:t> end spidshjort</a:t>
                      </a:r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kstfelt 6"/>
          <p:cNvSpPr txBox="1"/>
          <p:nvPr/>
        </p:nvSpPr>
        <p:spPr>
          <a:xfrm>
            <a:off x="922385" y="3713584"/>
            <a:ext cx="10125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Ønske om forsøg med sprossefredning</a:t>
            </a:r>
          </a:p>
        </p:txBody>
      </p:sp>
    </p:spTree>
    <p:extLst>
      <p:ext uri="{BB962C8B-B14F-4D97-AF65-F5344CB8AC3E}">
        <p14:creationId xmlns:p14="http://schemas.microsoft.com/office/powerpoint/2010/main" val="1270467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4630" y="617277"/>
            <a:ext cx="10515600" cy="833381"/>
          </a:xfrm>
        </p:spPr>
        <p:txBody>
          <a:bodyPr/>
          <a:lstStyle/>
          <a:p>
            <a:r>
              <a:rPr lang="da-DK" b="1" dirty="0"/>
              <a:t>Nordjylland – Vendsyssel </a:t>
            </a: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053981"/>
              </p:ext>
            </p:extLst>
          </p:nvPr>
        </p:nvGraphicFramePr>
        <p:xfrm>
          <a:off x="905070" y="1419791"/>
          <a:ext cx="10043037" cy="185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982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80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25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680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7531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334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7214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27214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1162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62424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283029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283029">
                  <a:extLst>
                    <a:ext uri="{9D8B030D-6E8A-4147-A177-3AD203B41FA5}">
                      <a16:colId xmlns="" xmlns:a16="http://schemas.microsoft.com/office/drawing/2014/main" val="416280078"/>
                    </a:ext>
                  </a:extLst>
                </a:gridCol>
                <a:gridCol w="544286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515262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a-DK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err="1"/>
                        <a:t>Apr</a:t>
                      </a:r>
                      <a:endParaRPr lang="da-DK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/>
                        <a:t>Maj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/>
                        <a:t>Jun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/>
                        <a:t>Jul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err="1"/>
                        <a:t>Aug</a:t>
                      </a:r>
                      <a:endParaRPr lang="da-DK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err="1"/>
                        <a:t>Sep</a:t>
                      </a:r>
                      <a:endParaRPr lang="da-DK" sz="1400" b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a-DK" sz="1400" b="0" dirty="0" err="1"/>
                        <a:t>Okt</a:t>
                      </a:r>
                      <a:endParaRPr lang="da-DK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err="1"/>
                        <a:t>Nov</a:t>
                      </a:r>
                      <a:endParaRPr lang="da-DK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err="1"/>
                        <a:t>Dec</a:t>
                      </a:r>
                      <a:endParaRPr lang="da-DK" sz="1400" b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a-DK" sz="1400" b="0" dirty="0"/>
                        <a:t>Jan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err="1"/>
                        <a:t>Feb</a:t>
                      </a:r>
                      <a:endParaRPr lang="da-DK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/>
                        <a:t>Mar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Kalv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a-DK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a-DK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a-DK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a-DK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a-DK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a-DK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a-DK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Hind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Spidshjort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Hjort ældre</a:t>
                      </a:r>
                      <a:r>
                        <a:rPr lang="da-DK" baseline="0" dirty="0"/>
                        <a:t> end spidshjort</a:t>
                      </a:r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kstfelt 12"/>
          <p:cNvSpPr txBox="1"/>
          <p:nvPr/>
        </p:nvSpPr>
        <p:spPr>
          <a:xfrm>
            <a:off x="922385" y="3965510"/>
            <a:ext cx="10025721" cy="33855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a-DK" sz="1600" b="1" dirty="0"/>
              <a:t>Ønske om forsøg med sprossefredning</a:t>
            </a:r>
            <a:endParaRPr lang="da-DK" sz="1100" dirty="0"/>
          </a:p>
        </p:txBody>
      </p:sp>
    </p:spTree>
    <p:extLst>
      <p:ext uri="{BB962C8B-B14F-4D97-AF65-F5344CB8AC3E}">
        <p14:creationId xmlns:p14="http://schemas.microsoft.com/office/powerpoint/2010/main" val="2938792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4630" y="617277"/>
            <a:ext cx="10515600" cy="833381"/>
          </a:xfrm>
        </p:spPr>
        <p:txBody>
          <a:bodyPr/>
          <a:lstStyle/>
          <a:p>
            <a:r>
              <a:rPr lang="da-DK" b="1" dirty="0"/>
              <a:t>Himmerland</a:t>
            </a: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86200"/>
              </p:ext>
            </p:extLst>
          </p:nvPr>
        </p:nvGraphicFramePr>
        <p:xfrm>
          <a:off x="933061" y="1419791"/>
          <a:ext cx="9985426" cy="185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703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80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25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680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7531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667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66700">
                  <a:extLst>
                    <a:ext uri="{9D8B030D-6E8A-4147-A177-3AD203B41FA5}">
                      <a16:colId xmlns="" xmlns:a16="http://schemas.microsoft.com/office/drawing/2014/main" val="790619896"/>
                    </a:ext>
                  </a:extLst>
                </a:gridCol>
                <a:gridCol w="25114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26352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1162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62424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66057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44286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515262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a-DK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err="1"/>
                        <a:t>Apr</a:t>
                      </a:r>
                      <a:endParaRPr lang="da-DK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/>
                        <a:t>Maj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/>
                        <a:t>Jun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/>
                        <a:t>Jul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err="1"/>
                        <a:t>Aug</a:t>
                      </a:r>
                      <a:endParaRPr lang="da-DK" sz="1400" b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a-DK" sz="1400" b="0" dirty="0" err="1"/>
                        <a:t>Sep</a:t>
                      </a:r>
                      <a:endParaRPr lang="da-DK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a-DK" sz="1400" b="0" dirty="0" err="1"/>
                        <a:t>Okt</a:t>
                      </a:r>
                      <a:endParaRPr lang="da-DK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err="1"/>
                        <a:t>Nov</a:t>
                      </a:r>
                      <a:endParaRPr lang="da-DK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err="1"/>
                        <a:t>Dec</a:t>
                      </a:r>
                      <a:endParaRPr lang="da-DK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/>
                        <a:t>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err="1"/>
                        <a:t>Feb</a:t>
                      </a:r>
                      <a:endParaRPr lang="da-DK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/>
                        <a:t>Mar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Kalv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a-DK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a-DK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a-DK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a-DK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a-DK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a-DK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Hind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Spidshjort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Hjort ældre</a:t>
                      </a:r>
                      <a:r>
                        <a:rPr lang="da-DK" baseline="0" dirty="0"/>
                        <a:t> end spidshjort</a:t>
                      </a:r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kstfelt 3"/>
          <p:cNvSpPr txBox="1"/>
          <p:nvPr/>
        </p:nvSpPr>
        <p:spPr>
          <a:xfrm>
            <a:off x="929573" y="4147239"/>
            <a:ext cx="3322387" cy="26161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da-DK" sz="1100" dirty="0"/>
          </a:p>
        </p:txBody>
      </p:sp>
    </p:spTree>
    <p:extLst>
      <p:ext uri="{BB962C8B-B14F-4D97-AF65-F5344CB8AC3E}">
        <p14:creationId xmlns:p14="http://schemas.microsoft.com/office/powerpoint/2010/main" val="4124533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4630" y="617277"/>
            <a:ext cx="10966830" cy="833381"/>
          </a:xfrm>
        </p:spPr>
        <p:txBody>
          <a:bodyPr>
            <a:normAutofit fontScale="90000"/>
          </a:bodyPr>
          <a:lstStyle/>
          <a:p>
            <a:r>
              <a:rPr lang="da-DK" b="1" dirty="0"/>
              <a:t>Himmerland – Nordvest Himmerland </a:t>
            </a:r>
            <a:br>
              <a:rPr lang="da-DK" b="1" dirty="0"/>
            </a:br>
            <a:r>
              <a:rPr lang="da-DK" sz="2000" b="1" dirty="0"/>
              <a:t>(nuværende jagttidsbekendtgørelse kortbilag 8)</a:t>
            </a: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82383"/>
              </p:ext>
            </p:extLst>
          </p:nvPr>
        </p:nvGraphicFramePr>
        <p:xfrm>
          <a:off x="922385" y="1419791"/>
          <a:ext cx="10025720" cy="185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809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80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25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680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7531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667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66700">
                  <a:extLst>
                    <a:ext uri="{9D8B030D-6E8A-4147-A177-3AD203B41FA5}">
                      <a16:colId xmlns="" xmlns:a16="http://schemas.microsoft.com/office/drawing/2014/main" val="3443601254"/>
                    </a:ext>
                  </a:extLst>
                </a:gridCol>
                <a:gridCol w="27214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27214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1162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281212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281212">
                  <a:extLst>
                    <a:ext uri="{9D8B030D-6E8A-4147-A177-3AD203B41FA5}">
                      <a16:colId xmlns="" xmlns:a16="http://schemas.microsoft.com/office/drawing/2014/main" val="3033135199"/>
                    </a:ext>
                  </a:extLst>
                </a:gridCol>
                <a:gridCol w="566057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44286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515262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a-DK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err="1"/>
                        <a:t>Apr</a:t>
                      </a:r>
                      <a:endParaRPr lang="da-DK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/>
                        <a:t>Maj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/>
                        <a:t>Jun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/>
                        <a:t>Jul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err="1"/>
                        <a:t>Aug</a:t>
                      </a:r>
                      <a:endParaRPr lang="da-DK" sz="1400" b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a-DK" sz="1400" b="0" dirty="0" err="1"/>
                        <a:t>Sep</a:t>
                      </a:r>
                      <a:endParaRPr lang="da-DK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a-DK" sz="1400" b="0" dirty="0" err="1"/>
                        <a:t>Okt</a:t>
                      </a:r>
                      <a:endParaRPr lang="da-DK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err="1"/>
                        <a:t>Nov</a:t>
                      </a:r>
                      <a:endParaRPr lang="da-DK" sz="1400" b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a-DK" sz="1400" b="0" dirty="0" err="1"/>
                        <a:t>Dec</a:t>
                      </a:r>
                      <a:endParaRPr lang="da-DK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/>
                        <a:t>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err="1"/>
                        <a:t>Feb</a:t>
                      </a:r>
                      <a:endParaRPr lang="da-DK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/>
                        <a:t>Mar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Kalv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a-DK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a-DK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a-DK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a-DK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a-DK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a-DK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a-DK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Hind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Spidshjort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Hjort ældre</a:t>
                      </a:r>
                      <a:r>
                        <a:rPr lang="da-DK" baseline="0" dirty="0"/>
                        <a:t> end spidshjort</a:t>
                      </a:r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5458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4630" y="651567"/>
            <a:ext cx="10515600" cy="833381"/>
          </a:xfrm>
        </p:spPr>
        <p:txBody>
          <a:bodyPr/>
          <a:lstStyle/>
          <a:p>
            <a:r>
              <a:rPr lang="da-DK" b="1" dirty="0"/>
              <a:t>Vestjylland</a:t>
            </a: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693746"/>
              </p:ext>
            </p:extLst>
          </p:nvPr>
        </p:nvGraphicFramePr>
        <p:xfrm>
          <a:off x="922385" y="1419791"/>
          <a:ext cx="10025720" cy="185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809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80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25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680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7531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667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66700">
                  <a:extLst>
                    <a:ext uri="{9D8B030D-6E8A-4147-A177-3AD203B41FA5}">
                      <a16:colId xmlns="" xmlns:a16="http://schemas.microsoft.com/office/drawing/2014/main" val="1936761169"/>
                    </a:ext>
                  </a:extLst>
                </a:gridCol>
                <a:gridCol w="27214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27214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1162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281212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281212">
                  <a:extLst>
                    <a:ext uri="{9D8B030D-6E8A-4147-A177-3AD203B41FA5}">
                      <a16:colId xmlns="" xmlns:a16="http://schemas.microsoft.com/office/drawing/2014/main" val="1793226980"/>
                    </a:ext>
                  </a:extLst>
                </a:gridCol>
                <a:gridCol w="566057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44286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515262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a-DK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err="1"/>
                        <a:t>Apr</a:t>
                      </a:r>
                      <a:endParaRPr lang="da-DK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/>
                        <a:t>Maj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/>
                        <a:t>Jun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/>
                        <a:t>Jul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err="1"/>
                        <a:t>Aug</a:t>
                      </a:r>
                      <a:endParaRPr lang="da-DK" sz="1400" b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a-DK" sz="1400" b="0" dirty="0" err="1"/>
                        <a:t>Sep</a:t>
                      </a:r>
                      <a:endParaRPr lang="da-DK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a-DK" sz="1400" b="0" dirty="0" err="1"/>
                        <a:t>Okt</a:t>
                      </a:r>
                      <a:endParaRPr lang="da-DK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err="1"/>
                        <a:t>Nov</a:t>
                      </a:r>
                      <a:endParaRPr lang="da-DK" sz="1400" b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a-DK" sz="1400" b="0" dirty="0" err="1"/>
                        <a:t>Dec</a:t>
                      </a:r>
                      <a:endParaRPr lang="da-DK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/>
                        <a:t>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err="1"/>
                        <a:t>Feb</a:t>
                      </a:r>
                      <a:endParaRPr lang="da-DK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/>
                        <a:t>Mar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Kalv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a-DK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a-DK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a-DK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a-DK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a-DK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a-DK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Hind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Spidshjort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Hjort ældre</a:t>
                      </a:r>
                      <a:r>
                        <a:rPr lang="da-DK" baseline="0" dirty="0"/>
                        <a:t> end spidshjort</a:t>
                      </a:r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kstfelt 6"/>
          <p:cNvSpPr txBox="1"/>
          <p:nvPr/>
        </p:nvSpPr>
        <p:spPr>
          <a:xfrm>
            <a:off x="922385" y="3498980"/>
            <a:ext cx="10025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En del af gruppen ønsker forsøg med dæmringsjagt – effekt evalueres via tvungen indberetning</a:t>
            </a:r>
          </a:p>
        </p:txBody>
      </p:sp>
    </p:spTree>
    <p:extLst>
      <p:ext uri="{BB962C8B-B14F-4D97-AF65-F5344CB8AC3E}">
        <p14:creationId xmlns:p14="http://schemas.microsoft.com/office/powerpoint/2010/main" val="2338686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4630" y="640137"/>
            <a:ext cx="10515600" cy="833381"/>
          </a:xfrm>
        </p:spPr>
        <p:txBody>
          <a:bodyPr/>
          <a:lstStyle/>
          <a:p>
            <a:r>
              <a:rPr lang="da-DK" b="1" dirty="0"/>
              <a:t>Midtjylland</a:t>
            </a: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670907"/>
              </p:ext>
            </p:extLst>
          </p:nvPr>
        </p:nvGraphicFramePr>
        <p:xfrm>
          <a:off x="922385" y="1419791"/>
          <a:ext cx="10025720" cy="1849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809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80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25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680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7531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667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66700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27214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27214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1162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62424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66057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44286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515262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a-DK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err="1"/>
                        <a:t>Apr</a:t>
                      </a:r>
                      <a:endParaRPr lang="da-DK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/>
                        <a:t>Maj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/>
                        <a:t>Jun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/>
                        <a:t>Jul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err="1"/>
                        <a:t>Aug</a:t>
                      </a:r>
                      <a:endParaRPr lang="da-DK" sz="1400" b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a-DK" sz="1400" b="0" dirty="0" err="1"/>
                        <a:t>Sep</a:t>
                      </a:r>
                      <a:endParaRPr lang="da-DK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a-DK" sz="1400" b="0" dirty="0" err="1"/>
                        <a:t>Okt</a:t>
                      </a:r>
                      <a:endParaRPr lang="da-DK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err="1"/>
                        <a:t>Nov</a:t>
                      </a:r>
                      <a:endParaRPr lang="da-DK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err="1"/>
                        <a:t>Dec</a:t>
                      </a:r>
                      <a:endParaRPr lang="da-DK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/>
                        <a:t>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err="1"/>
                        <a:t>Feb</a:t>
                      </a:r>
                      <a:endParaRPr lang="da-DK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/>
                        <a:t>Mar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2088">
                <a:tc>
                  <a:txBody>
                    <a:bodyPr/>
                    <a:lstStyle/>
                    <a:p>
                      <a:r>
                        <a:rPr lang="da-DK" dirty="0"/>
                        <a:t>Kalv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a-DK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a-DK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a-DK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a-DK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a-DK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a-DK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Hind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Spidshjort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/>
                        <a:t>Hjort ældre</a:t>
                      </a:r>
                      <a:r>
                        <a:rPr lang="da-DK" baseline="0" dirty="0"/>
                        <a:t> end spidshjort</a:t>
                      </a:r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kstfelt 4"/>
          <p:cNvSpPr txBox="1"/>
          <p:nvPr/>
        </p:nvSpPr>
        <p:spPr>
          <a:xfrm>
            <a:off x="922385" y="3457824"/>
            <a:ext cx="10025720" cy="107721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a-DK" sz="1600" dirty="0"/>
              <a:t>Gruppen ønsker forsøg med: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600" dirty="0"/>
              <a:t>Sprossefredning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600" dirty="0"/>
              <a:t>Dæmringsjagt</a:t>
            </a:r>
          </a:p>
          <a:p>
            <a:r>
              <a:rPr lang="da-DK" sz="1600" dirty="0"/>
              <a:t>Forsøgene ønskes evalueret via tvungen indberetning.</a:t>
            </a:r>
          </a:p>
        </p:txBody>
      </p:sp>
    </p:spTree>
    <p:extLst>
      <p:ext uri="{BB962C8B-B14F-4D97-AF65-F5344CB8AC3E}">
        <p14:creationId xmlns:p14="http://schemas.microsoft.com/office/powerpoint/2010/main" val="513805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4630" y="640137"/>
            <a:ext cx="10515600" cy="833381"/>
          </a:xfrm>
        </p:spPr>
        <p:txBody>
          <a:bodyPr/>
          <a:lstStyle/>
          <a:p>
            <a:r>
              <a:rPr lang="da-DK" b="1" dirty="0"/>
              <a:t>Djursland</a:t>
            </a: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929055"/>
              </p:ext>
            </p:extLst>
          </p:nvPr>
        </p:nvGraphicFramePr>
        <p:xfrm>
          <a:off x="922385" y="1419791"/>
          <a:ext cx="10025720" cy="185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809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80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25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680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7531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334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8540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25887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1162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62424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66057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44286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515262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a-DK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err="1"/>
                        <a:t>Apr</a:t>
                      </a:r>
                      <a:endParaRPr lang="da-DK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/>
                        <a:t>Maj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/>
                        <a:t>Jun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/>
                        <a:t>Jul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err="1"/>
                        <a:t>Aug</a:t>
                      </a:r>
                      <a:endParaRPr lang="da-DK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err="1"/>
                        <a:t>Sep</a:t>
                      </a:r>
                      <a:endParaRPr lang="da-DK" sz="1400" b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a-DK" sz="1400" b="0" dirty="0" err="1"/>
                        <a:t>Okt</a:t>
                      </a:r>
                      <a:endParaRPr lang="da-DK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err="1"/>
                        <a:t>Nov</a:t>
                      </a:r>
                      <a:endParaRPr lang="da-DK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err="1"/>
                        <a:t>Dec</a:t>
                      </a:r>
                      <a:endParaRPr lang="da-DK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/>
                        <a:t>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 err="1"/>
                        <a:t>Feb</a:t>
                      </a:r>
                      <a:endParaRPr lang="da-DK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/>
                        <a:t>Mar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Kalv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a-DK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a-DK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a-DK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a-DK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a-DK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a-DK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Hind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Spidshjort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Hjort ældre</a:t>
                      </a:r>
                      <a:r>
                        <a:rPr lang="da-DK" baseline="0" dirty="0"/>
                        <a:t> end spidshjort</a:t>
                      </a:r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kstfelt 4"/>
          <p:cNvSpPr txBox="1"/>
          <p:nvPr/>
        </p:nvSpPr>
        <p:spPr>
          <a:xfrm>
            <a:off x="922385" y="4147238"/>
            <a:ext cx="10025719" cy="584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a-DK" sz="1600" b="1" dirty="0"/>
              <a:t>Gruppen ønskes forsøg med dæmring- og skumringsjagt.</a:t>
            </a:r>
          </a:p>
          <a:p>
            <a:r>
              <a:rPr lang="da-DK" sz="1600" b="1" dirty="0"/>
              <a:t>Effekt af forsøg ønskes evalueret via tvungen indberetning.</a:t>
            </a:r>
            <a:endParaRPr lang="da-DK" sz="1100" dirty="0"/>
          </a:p>
        </p:txBody>
      </p:sp>
    </p:spTree>
    <p:extLst>
      <p:ext uri="{BB962C8B-B14F-4D97-AF65-F5344CB8AC3E}">
        <p14:creationId xmlns:p14="http://schemas.microsoft.com/office/powerpoint/2010/main" val="3809981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DJ 2016">
      <a:dk1>
        <a:srgbClr val="000000"/>
      </a:dk1>
      <a:lt1>
        <a:sysClr val="window" lastClr="FFFFFF"/>
      </a:lt1>
      <a:dk2>
        <a:srgbClr val="282E1B"/>
      </a:dk2>
      <a:lt2>
        <a:srgbClr val="83872D"/>
      </a:lt2>
      <a:accent1>
        <a:srgbClr val="385767"/>
      </a:accent1>
      <a:accent2>
        <a:srgbClr val="F39200"/>
      </a:accent2>
      <a:accent3>
        <a:srgbClr val="A5A5A5"/>
      </a:accent3>
      <a:accent4>
        <a:srgbClr val="FFC000"/>
      </a:accent4>
      <a:accent5>
        <a:srgbClr val="385767"/>
      </a:accent5>
      <a:accent6>
        <a:srgbClr val="6F7C4F"/>
      </a:accent6>
      <a:hlink>
        <a:srgbClr val="29281F"/>
      </a:hlink>
      <a:folHlink>
        <a:srgbClr val="FFFFFF"/>
      </a:folHlink>
    </a:clrScheme>
    <a:fontScheme name="DJ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J skabelon 2016" id="{06F7B6EF-A146-42BF-A1CD-2C880F434CD4}" vid="{7492F76C-E7D4-4BF8-AEC2-B32493ED6AA8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</TotalTime>
  <Words>479</Words>
  <Application>Microsoft Office PowerPoint</Application>
  <PresentationFormat>Brugerdefineret</PresentationFormat>
  <Paragraphs>236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13</vt:i4>
      </vt:variant>
    </vt:vector>
  </HeadingPairs>
  <TitlesOfParts>
    <vt:vector size="14" baseType="lpstr">
      <vt:lpstr>Office-tema</vt:lpstr>
      <vt:lpstr>Indstillinger de Nationale hjortevildtgrupper</vt:lpstr>
      <vt:lpstr>Ministerens model</vt:lpstr>
      <vt:lpstr>Nordjylland Vest for Hirtshalsmotorvejen</vt:lpstr>
      <vt:lpstr>Nordjylland – Vendsyssel </vt:lpstr>
      <vt:lpstr>Himmerland</vt:lpstr>
      <vt:lpstr>Himmerland – Nordvest Himmerland  (nuværende jagttidsbekendtgørelse kortbilag 8)</vt:lpstr>
      <vt:lpstr>Vestjylland</vt:lpstr>
      <vt:lpstr>Midtjylland</vt:lpstr>
      <vt:lpstr>Djursland</vt:lpstr>
      <vt:lpstr>Sydjylland</vt:lpstr>
      <vt:lpstr>Sønderjylland (Ikke jagttid på Rømø)</vt:lpstr>
      <vt:lpstr>Vest- og Sydsjælland</vt:lpstr>
      <vt:lpstr>Nordsjælland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Joan Brønnum Kvist</dc:creator>
  <cp:lastModifiedBy>Karsten</cp:lastModifiedBy>
  <cp:revision>50</cp:revision>
  <dcterms:created xsi:type="dcterms:W3CDTF">2016-03-31T07:37:49Z</dcterms:created>
  <dcterms:modified xsi:type="dcterms:W3CDTF">2017-03-12T15:18:39Z</dcterms:modified>
</cp:coreProperties>
</file>